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1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8" autoAdjust="0"/>
    <p:restoredTop sz="94660"/>
  </p:normalViewPr>
  <p:slideViewPr>
    <p:cSldViewPr snapToGrid="0">
      <p:cViewPr varScale="1">
        <p:scale>
          <a:sx n="71" d="100"/>
          <a:sy n="71" d="100"/>
        </p:scale>
        <p:origin x="7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47043B-FD6C-46C9-B63B-3A03FD9937DC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FBD96C5-B3D0-46AE-BE10-05490B4ED65A}">
      <dgm:prSet phldrT="[Text]"/>
      <dgm:spPr/>
      <dgm:t>
        <a:bodyPr/>
        <a:lstStyle/>
        <a:p>
          <a:r>
            <a:rPr lang="en-US" dirty="0" smtClean="0">
              <a:latin typeface="Adobe Garamond Pro Bold" panose="02020702060506020403" pitchFamily="18" charset="0"/>
            </a:rPr>
            <a:t>Power of Social Media</a:t>
          </a:r>
          <a:endParaRPr lang="en-US" dirty="0">
            <a:latin typeface="Adobe Garamond Pro Bold" panose="02020702060506020403" pitchFamily="18" charset="0"/>
          </a:endParaRPr>
        </a:p>
      </dgm:t>
    </dgm:pt>
    <dgm:pt modelId="{AC4F5F91-3939-4217-AA76-99807E69FB11}" type="parTrans" cxnId="{C1015AA7-10DC-48FF-91D0-07AA97DB446F}">
      <dgm:prSet/>
      <dgm:spPr/>
      <dgm:t>
        <a:bodyPr/>
        <a:lstStyle/>
        <a:p>
          <a:endParaRPr lang="en-US"/>
        </a:p>
      </dgm:t>
    </dgm:pt>
    <dgm:pt modelId="{7C073F55-68DF-4F89-88D6-5561CBCEE33E}" type="sibTrans" cxnId="{C1015AA7-10DC-48FF-91D0-07AA97DB446F}">
      <dgm:prSet/>
      <dgm:spPr/>
      <dgm:t>
        <a:bodyPr/>
        <a:lstStyle/>
        <a:p>
          <a:endParaRPr lang="en-US"/>
        </a:p>
      </dgm:t>
    </dgm:pt>
    <dgm:pt modelId="{402042F8-F79A-4447-A854-7BAD73CF1948}">
      <dgm:prSet phldrT="[Text]"/>
      <dgm:spPr/>
      <dgm:t>
        <a:bodyPr/>
        <a:lstStyle/>
        <a:p>
          <a:r>
            <a:rPr lang="en-US" dirty="0" smtClean="0">
              <a:latin typeface="Adobe Garamond Pro Bold" panose="02020702060506020403" pitchFamily="18" charset="0"/>
            </a:rPr>
            <a:t>Positive Powers</a:t>
          </a:r>
          <a:endParaRPr lang="en-US" dirty="0">
            <a:latin typeface="Adobe Garamond Pro Bold" panose="02020702060506020403" pitchFamily="18" charset="0"/>
          </a:endParaRPr>
        </a:p>
      </dgm:t>
    </dgm:pt>
    <dgm:pt modelId="{A7CD4DC1-3848-4D04-A806-CADA70F264C2}" type="parTrans" cxnId="{A3EC9818-1C0A-45D6-8B55-628B57DD0B02}">
      <dgm:prSet/>
      <dgm:spPr/>
      <dgm:t>
        <a:bodyPr/>
        <a:lstStyle/>
        <a:p>
          <a:endParaRPr lang="en-US"/>
        </a:p>
      </dgm:t>
    </dgm:pt>
    <dgm:pt modelId="{0F935827-8F63-4005-80AF-49E23EFDBD62}" type="sibTrans" cxnId="{A3EC9818-1C0A-45D6-8B55-628B57DD0B02}">
      <dgm:prSet/>
      <dgm:spPr/>
      <dgm:t>
        <a:bodyPr/>
        <a:lstStyle/>
        <a:p>
          <a:endParaRPr lang="en-US"/>
        </a:p>
      </dgm:t>
    </dgm:pt>
    <dgm:pt modelId="{AA80330C-B926-425D-8DFA-4D9107FD2464}">
      <dgm:prSet phldrT="[Text]"/>
      <dgm:spPr/>
      <dgm:t>
        <a:bodyPr/>
        <a:lstStyle/>
        <a:p>
          <a:r>
            <a:rPr lang="en-US" dirty="0" smtClean="0"/>
            <a:t>Negative Powers</a:t>
          </a:r>
          <a:endParaRPr lang="en-US" dirty="0"/>
        </a:p>
      </dgm:t>
    </dgm:pt>
    <dgm:pt modelId="{734A9EA6-86D8-4BB3-A46F-847EA1508EC5}" type="parTrans" cxnId="{01CFEB7F-0FF6-4B6A-ACB5-33687574EF5E}">
      <dgm:prSet/>
      <dgm:spPr/>
      <dgm:t>
        <a:bodyPr/>
        <a:lstStyle/>
        <a:p>
          <a:endParaRPr lang="en-US"/>
        </a:p>
      </dgm:t>
    </dgm:pt>
    <dgm:pt modelId="{26A9DD0D-2EE3-4A98-8E48-C0DFB53BF575}" type="sibTrans" cxnId="{01CFEB7F-0FF6-4B6A-ACB5-33687574EF5E}">
      <dgm:prSet/>
      <dgm:spPr/>
      <dgm:t>
        <a:bodyPr/>
        <a:lstStyle/>
        <a:p>
          <a:endParaRPr lang="en-US"/>
        </a:p>
      </dgm:t>
    </dgm:pt>
    <dgm:pt modelId="{C9D659B5-E473-4B40-9E46-6B2DD245B8BE}" type="pres">
      <dgm:prSet presAssocID="{C347043B-FD6C-46C9-B63B-3A03FD9937D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05399E6-5392-4967-A4F9-53069CF5397F}" type="pres">
      <dgm:prSet presAssocID="{2FBD96C5-B3D0-46AE-BE10-05490B4ED65A}" presName="hierRoot1" presStyleCnt="0"/>
      <dgm:spPr/>
    </dgm:pt>
    <dgm:pt modelId="{F16AE97F-F949-42D3-86C0-56D7201305CC}" type="pres">
      <dgm:prSet presAssocID="{2FBD96C5-B3D0-46AE-BE10-05490B4ED65A}" presName="composite" presStyleCnt="0"/>
      <dgm:spPr/>
    </dgm:pt>
    <dgm:pt modelId="{20A5E4A6-4401-4AE5-9A25-7ADE0AFE38FD}" type="pres">
      <dgm:prSet presAssocID="{2FBD96C5-B3D0-46AE-BE10-05490B4ED65A}" presName="background" presStyleLbl="node0" presStyleIdx="0" presStyleCnt="1"/>
      <dgm:spPr/>
    </dgm:pt>
    <dgm:pt modelId="{86D87C9A-8BD4-42E4-A4B9-3B2A48B1D043}" type="pres">
      <dgm:prSet presAssocID="{2FBD96C5-B3D0-46AE-BE10-05490B4ED65A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C476906-AF65-42B0-85DC-BC05B667B6F3}" type="pres">
      <dgm:prSet presAssocID="{2FBD96C5-B3D0-46AE-BE10-05490B4ED65A}" presName="hierChild2" presStyleCnt="0"/>
      <dgm:spPr/>
    </dgm:pt>
    <dgm:pt modelId="{FAC50234-5838-4B61-A5B2-089D5BD2CEBE}" type="pres">
      <dgm:prSet presAssocID="{A7CD4DC1-3848-4D04-A806-CADA70F264C2}" presName="Name10" presStyleLbl="parChTrans1D2" presStyleIdx="0" presStyleCnt="2"/>
      <dgm:spPr/>
      <dgm:t>
        <a:bodyPr/>
        <a:lstStyle/>
        <a:p>
          <a:endParaRPr lang="en-US"/>
        </a:p>
      </dgm:t>
    </dgm:pt>
    <dgm:pt modelId="{80B2617C-BCDF-49B7-BFB9-500DE37F7E1B}" type="pres">
      <dgm:prSet presAssocID="{402042F8-F79A-4447-A854-7BAD73CF1948}" presName="hierRoot2" presStyleCnt="0"/>
      <dgm:spPr/>
    </dgm:pt>
    <dgm:pt modelId="{FFB61DD5-06C3-4F3A-B896-131944C1F681}" type="pres">
      <dgm:prSet presAssocID="{402042F8-F79A-4447-A854-7BAD73CF1948}" presName="composite2" presStyleCnt="0"/>
      <dgm:spPr/>
    </dgm:pt>
    <dgm:pt modelId="{6D316BB1-91DC-40A9-B493-4FD59BE493EA}" type="pres">
      <dgm:prSet presAssocID="{402042F8-F79A-4447-A854-7BAD73CF1948}" presName="background2" presStyleLbl="node2" presStyleIdx="0" presStyleCnt="2"/>
      <dgm:spPr/>
    </dgm:pt>
    <dgm:pt modelId="{BABEC7F0-CE81-40FE-804D-5B1816171483}" type="pres">
      <dgm:prSet presAssocID="{402042F8-F79A-4447-A854-7BAD73CF1948}" presName="text2" presStyleLbl="fgAcc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660CE37-641B-4BDD-9CE9-52797DC671B2}" type="pres">
      <dgm:prSet presAssocID="{402042F8-F79A-4447-A854-7BAD73CF1948}" presName="hierChild3" presStyleCnt="0"/>
      <dgm:spPr/>
    </dgm:pt>
    <dgm:pt modelId="{12B320FD-01C9-4EA5-8711-43AA9FFA0805}" type="pres">
      <dgm:prSet presAssocID="{734A9EA6-86D8-4BB3-A46F-847EA1508EC5}" presName="Name10" presStyleLbl="parChTrans1D2" presStyleIdx="1" presStyleCnt="2"/>
      <dgm:spPr/>
      <dgm:t>
        <a:bodyPr/>
        <a:lstStyle/>
        <a:p>
          <a:endParaRPr lang="en-US"/>
        </a:p>
      </dgm:t>
    </dgm:pt>
    <dgm:pt modelId="{C656B481-71CC-4B12-A45C-377191587BAB}" type="pres">
      <dgm:prSet presAssocID="{AA80330C-B926-425D-8DFA-4D9107FD2464}" presName="hierRoot2" presStyleCnt="0"/>
      <dgm:spPr/>
    </dgm:pt>
    <dgm:pt modelId="{DD016A13-9306-4A42-827A-A314AB30FF7E}" type="pres">
      <dgm:prSet presAssocID="{AA80330C-B926-425D-8DFA-4D9107FD2464}" presName="composite2" presStyleCnt="0"/>
      <dgm:spPr/>
    </dgm:pt>
    <dgm:pt modelId="{997A1FDE-CE41-4DFB-90F5-8E987FC07D43}" type="pres">
      <dgm:prSet presAssocID="{AA80330C-B926-425D-8DFA-4D9107FD2464}" presName="background2" presStyleLbl="node2" presStyleIdx="1" presStyleCnt="2"/>
      <dgm:spPr/>
    </dgm:pt>
    <dgm:pt modelId="{0D01A3DF-A39E-4265-9028-9FC92ADBF088}" type="pres">
      <dgm:prSet presAssocID="{AA80330C-B926-425D-8DFA-4D9107FD2464}" presName="text2" presStyleLbl="fgAcc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E6067BB-64DE-486E-AB40-763818A2495A}" type="pres">
      <dgm:prSet presAssocID="{AA80330C-B926-425D-8DFA-4D9107FD2464}" presName="hierChild3" presStyleCnt="0"/>
      <dgm:spPr/>
    </dgm:pt>
  </dgm:ptLst>
  <dgm:cxnLst>
    <dgm:cxn modelId="{467A237E-020B-4989-961B-8E05DCA89C2C}" type="presOf" srcId="{2FBD96C5-B3D0-46AE-BE10-05490B4ED65A}" destId="{86D87C9A-8BD4-42E4-A4B9-3B2A48B1D043}" srcOrd="0" destOrd="0" presId="urn:microsoft.com/office/officeart/2005/8/layout/hierarchy1"/>
    <dgm:cxn modelId="{01CFEB7F-0FF6-4B6A-ACB5-33687574EF5E}" srcId="{2FBD96C5-B3D0-46AE-BE10-05490B4ED65A}" destId="{AA80330C-B926-425D-8DFA-4D9107FD2464}" srcOrd="1" destOrd="0" parTransId="{734A9EA6-86D8-4BB3-A46F-847EA1508EC5}" sibTransId="{26A9DD0D-2EE3-4A98-8E48-C0DFB53BF575}"/>
    <dgm:cxn modelId="{6E07DF16-D494-4E54-AAA1-2407DB75D3AC}" type="presOf" srcId="{AA80330C-B926-425D-8DFA-4D9107FD2464}" destId="{0D01A3DF-A39E-4265-9028-9FC92ADBF088}" srcOrd="0" destOrd="0" presId="urn:microsoft.com/office/officeart/2005/8/layout/hierarchy1"/>
    <dgm:cxn modelId="{036DFCFD-3ADE-45D6-95DE-E11EC3D48C1B}" type="presOf" srcId="{402042F8-F79A-4447-A854-7BAD73CF1948}" destId="{BABEC7F0-CE81-40FE-804D-5B1816171483}" srcOrd="0" destOrd="0" presId="urn:microsoft.com/office/officeart/2005/8/layout/hierarchy1"/>
    <dgm:cxn modelId="{A3EC9818-1C0A-45D6-8B55-628B57DD0B02}" srcId="{2FBD96C5-B3D0-46AE-BE10-05490B4ED65A}" destId="{402042F8-F79A-4447-A854-7BAD73CF1948}" srcOrd="0" destOrd="0" parTransId="{A7CD4DC1-3848-4D04-A806-CADA70F264C2}" sibTransId="{0F935827-8F63-4005-80AF-49E23EFDBD62}"/>
    <dgm:cxn modelId="{C1015AA7-10DC-48FF-91D0-07AA97DB446F}" srcId="{C347043B-FD6C-46C9-B63B-3A03FD9937DC}" destId="{2FBD96C5-B3D0-46AE-BE10-05490B4ED65A}" srcOrd="0" destOrd="0" parTransId="{AC4F5F91-3939-4217-AA76-99807E69FB11}" sibTransId="{7C073F55-68DF-4F89-88D6-5561CBCEE33E}"/>
    <dgm:cxn modelId="{61ADF0B0-CFD2-4AD2-AD16-71B57D840517}" type="presOf" srcId="{C347043B-FD6C-46C9-B63B-3A03FD9937DC}" destId="{C9D659B5-E473-4B40-9E46-6B2DD245B8BE}" srcOrd="0" destOrd="0" presId="urn:microsoft.com/office/officeart/2005/8/layout/hierarchy1"/>
    <dgm:cxn modelId="{0BD96F7D-4C03-4DE7-9C6C-510941CF8600}" type="presOf" srcId="{734A9EA6-86D8-4BB3-A46F-847EA1508EC5}" destId="{12B320FD-01C9-4EA5-8711-43AA9FFA0805}" srcOrd="0" destOrd="0" presId="urn:microsoft.com/office/officeart/2005/8/layout/hierarchy1"/>
    <dgm:cxn modelId="{C96A5A30-4F14-421A-AD3D-8A426C8A165B}" type="presOf" srcId="{A7CD4DC1-3848-4D04-A806-CADA70F264C2}" destId="{FAC50234-5838-4B61-A5B2-089D5BD2CEBE}" srcOrd="0" destOrd="0" presId="urn:microsoft.com/office/officeart/2005/8/layout/hierarchy1"/>
    <dgm:cxn modelId="{596641E0-29C0-4AB3-A966-569075CBDE01}" type="presParOf" srcId="{C9D659B5-E473-4B40-9E46-6B2DD245B8BE}" destId="{A05399E6-5392-4967-A4F9-53069CF5397F}" srcOrd="0" destOrd="0" presId="urn:microsoft.com/office/officeart/2005/8/layout/hierarchy1"/>
    <dgm:cxn modelId="{F068A00C-6431-4261-B98D-843FF9E46DD7}" type="presParOf" srcId="{A05399E6-5392-4967-A4F9-53069CF5397F}" destId="{F16AE97F-F949-42D3-86C0-56D7201305CC}" srcOrd="0" destOrd="0" presId="urn:microsoft.com/office/officeart/2005/8/layout/hierarchy1"/>
    <dgm:cxn modelId="{4AD86484-D48F-4501-9165-A80EEEE4A11B}" type="presParOf" srcId="{F16AE97F-F949-42D3-86C0-56D7201305CC}" destId="{20A5E4A6-4401-4AE5-9A25-7ADE0AFE38FD}" srcOrd="0" destOrd="0" presId="urn:microsoft.com/office/officeart/2005/8/layout/hierarchy1"/>
    <dgm:cxn modelId="{A8301679-262E-4A55-820F-E2224B167F32}" type="presParOf" srcId="{F16AE97F-F949-42D3-86C0-56D7201305CC}" destId="{86D87C9A-8BD4-42E4-A4B9-3B2A48B1D043}" srcOrd="1" destOrd="0" presId="urn:microsoft.com/office/officeart/2005/8/layout/hierarchy1"/>
    <dgm:cxn modelId="{E25CE64C-7551-4EF3-AB62-AE74A49A7273}" type="presParOf" srcId="{A05399E6-5392-4967-A4F9-53069CF5397F}" destId="{6C476906-AF65-42B0-85DC-BC05B667B6F3}" srcOrd="1" destOrd="0" presId="urn:microsoft.com/office/officeart/2005/8/layout/hierarchy1"/>
    <dgm:cxn modelId="{7EAA9CDB-1E44-4897-A4B4-9E511B6A20BE}" type="presParOf" srcId="{6C476906-AF65-42B0-85DC-BC05B667B6F3}" destId="{FAC50234-5838-4B61-A5B2-089D5BD2CEBE}" srcOrd="0" destOrd="0" presId="urn:microsoft.com/office/officeart/2005/8/layout/hierarchy1"/>
    <dgm:cxn modelId="{811C3D84-3A36-4389-A481-B67B94B1746D}" type="presParOf" srcId="{6C476906-AF65-42B0-85DC-BC05B667B6F3}" destId="{80B2617C-BCDF-49B7-BFB9-500DE37F7E1B}" srcOrd="1" destOrd="0" presId="urn:microsoft.com/office/officeart/2005/8/layout/hierarchy1"/>
    <dgm:cxn modelId="{9BCEC693-5503-4AE6-89DA-052950F1E170}" type="presParOf" srcId="{80B2617C-BCDF-49B7-BFB9-500DE37F7E1B}" destId="{FFB61DD5-06C3-4F3A-B896-131944C1F681}" srcOrd="0" destOrd="0" presId="urn:microsoft.com/office/officeart/2005/8/layout/hierarchy1"/>
    <dgm:cxn modelId="{6DC20ABD-5816-4A31-AB2D-7C31D54222E3}" type="presParOf" srcId="{FFB61DD5-06C3-4F3A-B896-131944C1F681}" destId="{6D316BB1-91DC-40A9-B493-4FD59BE493EA}" srcOrd="0" destOrd="0" presId="urn:microsoft.com/office/officeart/2005/8/layout/hierarchy1"/>
    <dgm:cxn modelId="{C9F12D7D-AF4C-4479-9B5E-9D1E4ACD29C4}" type="presParOf" srcId="{FFB61DD5-06C3-4F3A-B896-131944C1F681}" destId="{BABEC7F0-CE81-40FE-804D-5B1816171483}" srcOrd="1" destOrd="0" presId="urn:microsoft.com/office/officeart/2005/8/layout/hierarchy1"/>
    <dgm:cxn modelId="{92EFF876-6049-4852-A965-31D3A0DD2F87}" type="presParOf" srcId="{80B2617C-BCDF-49B7-BFB9-500DE37F7E1B}" destId="{9660CE37-641B-4BDD-9CE9-52797DC671B2}" srcOrd="1" destOrd="0" presId="urn:microsoft.com/office/officeart/2005/8/layout/hierarchy1"/>
    <dgm:cxn modelId="{CFC2181A-A832-40F9-8F29-913624999E38}" type="presParOf" srcId="{6C476906-AF65-42B0-85DC-BC05B667B6F3}" destId="{12B320FD-01C9-4EA5-8711-43AA9FFA0805}" srcOrd="2" destOrd="0" presId="urn:microsoft.com/office/officeart/2005/8/layout/hierarchy1"/>
    <dgm:cxn modelId="{6C7FAAAE-45C9-4553-AECB-23CBE58E408F}" type="presParOf" srcId="{6C476906-AF65-42B0-85DC-BC05B667B6F3}" destId="{C656B481-71CC-4B12-A45C-377191587BAB}" srcOrd="3" destOrd="0" presId="urn:microsoft.com/office/officeart/2005/8/layout/hierarchy1"/>
    <dgm:cxn modelId="{9E2F923E-C2BC-4266-956B-0893BC443854}" type="presParOf" srcId="{C656B481-71CC-4B12-A45C-377191587BAB}" destId="{DD016A13-9306-4A42-827A-A314AB30FF7E}" srcOrd="0" destOrd="0" presId="urn:microsoft.com/office/officeart/2005/8/layout/hierarchy1"/>
    <dgm:cxn modelId="{FBA6B863-6734-4B3D-AF3D-13A78A72CADD}" type="presParOf" srcId="{DD016A13-9306-4A42-827A-A314AB30FF7E}" destId="{997A1FDE-CE41-4DFB-90F5-8E987FC07D43}" srcOrd="0" destOrd="0" presId="urn:microsoft.com/office/officeart/2005/8/layout/hierarchy1"/>
    <dgm:cxn modelId="{9F53A685-92C2-4FB9-A196-50ECCACB744F}" type="presParOf" srcId="{DD016A13-9306-4A42-827A-A314AB30FF7E}" destId="{0D01A3DF-A39E-4265-9028-9FC92ADBF088}" srcOrd="1" destOrd="0" presId="urn:microsoft.com/office/officeart/2005/8/layout/hierarchy1"/>
    <dgm:cxn modelId="{B72DCA7B-2DDB-46B0-8675-48A58AB1E62E}" type="presParOf" srcId="{C656B481-71CC-4B12-A45C-377191587BAB}" destId="{FE6067BB-64DE-486E-AB40-763818A2495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B320FD-01C9-4EA5-8711-43AA9FFA0805}">
      <dsp:nvSpPr>
        <dsp:cNvPr id="0" name=""/>
        <dsp:cNvSpPr/>
      </dsp:nvSpPr>
      <dsp:spPr>
        <a:xfrm>
          <a:off x="1813443" y="1170068"/>
          <a:ext cx="997138" cy="4745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3390"/>
              </a:lnTo>
              <a:lnTo>
                <a:pt x="997138" y="323390"/>
              </a:lnTo>
              <a:lnTo>
                <a:pt x="997138" y="47454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C50234-5838-4B61-A5B2-089D5BD2CEBE}">
      <dsp:nvSpPr>
        <dsp:cNvPr id="0" name=""/>
        <dsp:cNvSpPr/>
      </dsp:nvSpPr>
      <dsp:spPr>
        <a:xfrm>
          <a:off x="816305" y="1170068"/>
          <a:ext cx="997138" cy="474547"/>
        </a:xfrm>
        <a:custGeom>
          <a:avLst/>
          <a:gdLst/>
          <a:ahLst/>
          <a:cxnLst/>
          <a:rect l="0" t="0" r="0" b="0"/>
          <a:pathLst>
            <a:path>
              <a:moveTo>
                <a:pt x="997138" y="0"/>
              </a:moveTo>
              <a:lnTo>
                <a:pt x="997138" y="323390"/>
              </a:lnTo>
              <a:lnTo>
                <a:pt x="0" y="323390"/>
              </a:lnTo>
              <a:lnTo>
                <a:pt x="0" y="47454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A5E4A6-4401-4AE5-9A25-7ADE0AFE38FD}">
      <dsp:nvSpPr>
        <dsp:cNvPr id="0" name=""/>
        <dsp:cNvSpPr/>
      </dsp:nvSpPr>
      <dsp:spPr>
        <a:xfrm>
          <a:off x="997603" y="133951"/>
          <a:ext cx="1631680" cy="10361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D87C9A-8BD4-42E4-A4B9-3B2A48B1D043}">
      <dsp:nvSpPr>
        <dsp:cNvPr id="0" name=""/>
        <dsp:cNvSpPr/>
      </dsp:nvSpPr>
      <dsp:spPr>
        <a:xfrm>
          <a:off x="1178901" y="306184"/>
          <a:ext cx="1631680" cy="10361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Adobe Garamond Pro Bold" panose="02020702060506020403" pitchFamily="18" charset="0"/>
            </a:rPr>
            <a:t>Power of Social Media</a:t>
          </a:r>
          <a:endParaRPr lang="en-US" sz="2100" kern="1200" dirty="0">
            <a:latin typeface="Adobe Garamond Pro Bold" panose="02020702060506020403" pitchFamily="18" charset="0"/>
          </a:endParaRPr>
        </a:p>
      </dsp:txBody>
      <dsp:txXfrm>
        <a:off x="1209248" y="336531"/>
        <a:ext cx="1570986" cy="975423"/>
      </dsp:txXfrm>
    </dsp:sp>
    <dsp:sp modelId="{6D316BB1-91DC-40A9-B493-4FD59BE493EA}">
      <dsp:nvSpPr>
        <dsp:cNvPr id="0" name=""/>
        <dsp:cNvSpPr/>
      </dsp:nvSpPr>
      <dsp:spPr>
        <a:xfrm>
          <a:off x="464" y="1644616"/>
          <a:ext cx="1631680" cy="10361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BEC7F0-CE81-40FE-804D-5B1816171483}">
      <dsp:nvSpPr>
        <dsp:cNvPr id="0" name=""/>
        <dsp:cNvSpPr/>
      </dsp:nvSpPr>
      <dsp:spPr>
        <a:xfrm>
          <a:off x="181762" y="1816849"/>
          <a:ext cx="1631680" cy="10361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>
              <a:latin typeface="Adobe Garamond Pro Bold" panose="02020702060506020403" pitchFamily="18" charset="0"/>
            </a:rPr>
            <a:t>Positive Powers</a:t>
          </a:r>
          <a:endParaRPr lang="en-US" sz="2100" kern="1200" dirty="0">
            <a:latin typeface="Adobe Garamond Pro Bold" panose="02020702060506020403" pitchFamily="18" charset="0"/>
          </a:endParaRPr>
        </a:p>
      </dsp:txBody>
      <dsp:txXfrm>
        <a:off x="212109" y="1847196"/>
        <a:ext cx="1570986" cy="975423"/>
      </dsp:txXfrm>
    </dsp:sp>
    <dsp:sp modelId="{997A1FDE-CE41-4DFB-90F5-8E987FC07D43}">
      <dsp:nvSpPr>
        <dsp:cNvPr id="0" name=""/>
        <dsp:cNvSpPr/>
      </dsp:nvSpPr>
      <dsp:spPr>
        <a:xfrm>
          <a:off x="1994741" y="1644616"/>
          <a:ext cx="1631680" cy="10361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01A3DF-A39E-4265-9028-9FC92ADBF088}">
      <dsp:nvSpPr>
        <dsp:cNvPr id="0" name=""/>
        <dsp:cNvSpPr/>
      </dsp:nvSpPr>
      <dsp:spPr>
        <a:xfrm>
          <a:off x="2176039" y="1816849"/>
          <a:ext cx="1631680" cy="10361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Negative Powers</a:t>
          </a:r>
          <a:endParaRPr lang="en-US" sz="2100" kern="1200" dirty="0"/>
        </a:p>
      </dsp:txBody>
      <dsp:txXfrm>
        <a:off x="2206386" y="1847196"/>
        <a:ext cx="1570986" cy="9754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3600" y="1498602"/>
            <a:ext cx="7010400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3600" y="4927600"/>
            <a:ext cx="7010400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6239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3/10/2021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674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5200" y="274639"/>
            <a:ext cx="14224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274639"/>
            <a:ext cx="8534401" cy="589756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3/10/2021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424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A30F4-0B4E-4E4B-BC36-C30CD13F4E17}" type="datetimeFigureOut"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3/10/2021</a:t>
            </a:fld>
            <a:endParaRPr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28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4445000"/>
            <a:ext cx="7010400" cy="1930400"/>
          </a:xfr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3124201"/>
            <a:ext cx="7010400" cy="1296987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821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701800"/>
            <a:ext cx="4978400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1706581" indent="0">
              <a:buNone/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9200" y="1701800"/>
            <a:ext cx="4978400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3/10/2021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953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665" y="1608836"/>
            <a:ext cx="4974336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600" y="2209800"/>
            <a:ext cx="4978400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3264" y="1608836"/>
            <a:ext cx="4974336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9200" y="2209800"/>
            <a:ext cx="4978400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3/10/2021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11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3/10/2021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874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3/10/2021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512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2400" y="0"/>
            <a:ext cx="7924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defTabSz="1218987"/>
            <a:endParaRPr sz="240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1701800"/>
            <a:ext cx="3352800" cy="28448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1" y="4648200"/>
            <a:ext cx="3352800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0401" y="482600"/>
            <a:ext cx="6807200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3/10/2021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748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801" y="0"/>
            <a:ext cx="80264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defTabSz="1218987"/>
            <a:endParaRPr sz="240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1" y="4800600"/>
            <a:ext cx="7315200" cy="7620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2438401" y="279402"/>
            <a:ext cx="7315200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1" y="5562600"/>
            <a:ext cx="7315200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3/10/2021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46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2">
            <a:lumMod val="95000"/>
            <a:lumOff val="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801" y="0"/>
            <a:ext cx="115824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defTabSz="1218987"/>
            <a:endParaRPr sz="2400">
              <a:solidFill>
                <a:srgbClr val="FFFFFF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600" y="76200"/>
            <a:ext cx="10160000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600" y="1701800"/>
            <a:ext cx="10160000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600" y="6400802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defTabSz="1218987"/>
            <a:fld id="{2DD204D1-F9BD-4643-8480-6EA41EB484F1}" type="datetimeFigureOut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1218987"/>
              <a:t>3/10/2021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8861" y="6400802"/>
            <a:ext cx="6217920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defTabSz="1218987"/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9795" y="6400802"/>
            <a:ext cx="110780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defTabSz="1218987"/>
            <a:fld id="{EB37DED6-D4C7-42EE-AB49-D2E39E64FDE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1218987"/>
              <a:t>‹#›</a:t>
            </a:fld>
            <a:endParaRPr lang="en-US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51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491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672752" y="5092459"/>
            <a:ext cx="5328592" cy="2119121"/>
          </a:xfrm>
        </p:spPr>
        <p:txBody>
          <a:bodyPr/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2434" y="5092459"/>
            <a:ext cx="6768752" cy="46579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Trebuchet MS" panose="020B0603020202020204" pitchFamily="34" charset="0"/>
              </a:rPr>
              <a:t>Represented by: </a:t>
            </a: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– </a:t>
            </a:r>
            <a:r>
              <a:rPr lang="en-US" sz="2400" dirty="0">
                <a:latin typeface="Trebuchet MS" panose="020B0603020202020204" pitchFamily="34" charset="0"/>
              </a:rPr>
              <a:t>Shubham Dahiya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438" y="14146"/>
            <a:ext cx="104916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4400" b="1" dirty="0">
                <a:ln w="9525">
                  <a:solidFill>
                    <a:srgbClr val="FFFFFF"/>
                  </a:solidFill>
                  <a:prstDash val="solid"/>
                </a:ln>
                <a:solidFill>
                  <a:srgbClr val="70AAC4">
                    <a:lumMod val="50000"/>
                  </a:srgbClr>
                </a:solidFill>
                <a:effectLst>
                  <a:outerShdw blurRad="12700" dist="38100" dir="2700000" algn="tl" rotWithShape="0">
                    <a:srgbClr val="FFFFFF">
                      <a:lumMod val="50000"/>
                    </a:srgbClr>
                  </a:outerShdw>
                </a:effectLst>
              </a:rPr>
              <a:t>Hindu Institute of </a:t>
            </a:r>
            <a:r>
              <a:rPr lang="en-US" sz="4400" b="1" dirty="0" smtClean="0">
                <a:ln w="9525">
                  <a:solidFill>
                    <a:srgbClr val="FFFFFF"/>
                  </a:solidFill>
                  <a:prstDash val="solid"/>
                </a:ln>
                <a:solidFill>
                  <a:srgbClr val="70AAC4">
                    <a:lumMod val="50000"/>
                  </a:srgbClr>
                </a:solidFill>
                <a:effectLst>
                  <a:outerShdw blurRad="12700" dist="38100" dir="2700000" algn="tl" rotWithShape="0">
                    <a:srgbClr val="FFFFFF">
                      <a:lumMod val="50000"/>
                    </a:srgbClr>
                  </a:outerShdw>
                </a:effectLst>
              </a:rPr>
              <a:t> </a:t>
            </a:r>
          </a:p>
          <a:p>
            <a:pPr defTabSz="1218987"/>
            <a:r>
              <a:rPr lang="en-US" sz="4400" b="1" dirty="0" smtClean="0">
                <a:ln w="9525">
                  <a:solidFill>
                    <a:srgbClr val="FFFFFF"/>
                  </a:solidFill>
                  <a:prstDash val="solid"/>
                </a:ln>
                <a:solidFill>
                  <a:srgbClr val="70AAC4">
                    <a:lumMod val="50000"/>
                  </a:srgbClr>
                </a:solidFill>
                <a:effectLst>
                  <a:outerShdw blurRad="12700" dist="38100" dir="2700000" algn="tl" rotWithShape="0">
                    <a:srgbClr val="FFFFFF">
                      <a:lumMod val="50000"/>
                    </a:srgbClr>
                  </a:outerShdw>
                </a:effectLst>
              </a:rPr>
              <a:t>Management</a:t>
            </a:r>
            <a:endParaRPr lang="en-US" sz="4400" dirty="0">
              <a:ln w="9525">
                <a:solidFill>
                  <a:srgbClr val="FFFFFF"/>
                </a:solidFill>
                <a:prstDash val="solid"/>
              </a:ln>
              <a:solidFill>
                <a:srgbClr val="70AAC4">
                  <a:lumMod val="50000"/>
                </a:srgb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52435" y="3153467"/>
            <a:ext cx="66247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6000" b="1" u="sng" dirty="0">
                <a:solidFill>
                  <a:srgbClr val="374C81"/>
                </a:solidFill>
              </a:rPr>
              <a:t>Power of Social Media</a:t>
            </a:r>
            <a:endParaRPr lang="en-US" sz="6000" dirty="0">
              <a:solidFill>
                <a:srgbClr val="374C8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89" b="34906"/>
          <a:stretch/>
        </p:blipFill>
        <p:spPr>
          <a:xfrm>
            <a:off x="103010" y="3429000"/>
            <a:ext cx="2236556" cy="2000424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2339566" y="3429000"/>
            <a:ext cx="0" cy="20004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598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Positive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2880" y="2331720"/>
            <a:ext cx="9646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5</a:t>
            </a:r>
            <a:r>
              <a:rPr lang="en-US" sz="28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. Power on Politics 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7662" y="3060560"/>
            <a:ext cx="104509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Social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websites have played an important role in many</a:t>
            </a:r>
          </a:p>
          <a:p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elections around the world, including in the U.S., Iran, and</a:t>
            </a:r>
          </a:p>
          <a:p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India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.</a:t>
            </a:r>
          </a:p>
          <a:p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Social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media has also served to rally people for a cause and</a:t>
            </a:r>
          </a:p>
          <a:p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has inspired mass movements in many countries.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029" y="681075"/>
            <a:ext cx="4994388" cy="21738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614" y="4392571"/>
            <a:ext cx="2552700" cy="195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0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Positive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2880" y="2331720"/>
            <a:ext cx="9646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6</a:t>
            </a:r>
            <a:r>
              <a:rPr lang="en-US" sz="28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. Non-profit </a:t>
            </a:r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organization </a:t>
            </a:r>
            <a:r>
              <a:rPr lang="en-US" sz="2800" b="1" dirty="0">
                <a:solidFill>
                  <a:schemeClr val="bg1"/>
                </a:solidFill>
              </a:rPr>
              <a:t>:</a:t>
            </a:r>
            <a:endParaRPr lang="en-US" sz="28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7662" y="3060560"/>
            <a:ext cx="104509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For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their awareness campaigns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Not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to mention socially shared petitions from sites like</a:t>
            </a:r>
          </a:p>
          <a:p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Causes.org are reaching hundreds of thousands of</a:t>
            </a:r>
          </a:p>
          <a:p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people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.</a:t>
            </a: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688" y="5186660"/>
            <a:ext cx="4380061" cy="16655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9270" y="4357913"/>
            <a:ext cx="4569821" cy="241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Positive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2880" y="2331720"/>
            <a:ext cx="9646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7</a:t>
            </a:r>
            <a:r>
              <a:rPr lang="en-US" sz="28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. Other Powers 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7662" y="3060560"/>
            <a:ext cx="1045096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To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re-connect with their old friends and</a:t>
            </a:r>
          </a:p>
          <a:p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acquaintances or make new friends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.</a:t>
            </a:r>
          </a:p>
          <a:p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Share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content and pictures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Stay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updated of the latest global and 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local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developments.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Learn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about different cultures and societies.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659195"/>
            <a:ext cx="4876799" cy="26199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0018" y="4606065"/>
            <a:ext cx="3951981" cy="214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6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3806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62514" y="2517392"/>
            <a:ext cx="5635319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Power Comes </a:t>
            </a:r>
          </a:p>
          <a:p>
            <a:pPr algn="ctr"/>
            <a:r>
              <a:rPr lang="en-US" sz="5400" b="1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w</a:t>
            </a:r>
            <a:r>
              <a:rPr lang="en-US" sz="5400" b="1" dirty="0" smtClean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ith</a:t>
            </a:r>
          </a:p>
          <a:p>
            <a:pPr algn="ctr"/>
            <a:r>
              <a:rPr lang="en-US" sz="5400" b="1" dirty="0" smtClean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</a:rPr>
              <a:t>Responsibilities</a:t>
            </a:r>
            <a:endParaRPr lang="en-US" sz="5400" b="1" dirty="0">
              <a:ln w="222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56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Negative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8343" y="1915886"/>
            <a:ext cx="9318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There are downsides too to social media. Many introverts and socially</a:t>
            </a:r>
          </a:p>
          <a:p>
            <a:r>
              <a:rPr lang="en-US" sz="24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reclusive users place too much emphasis on virtual interaction, and </a:t>
            </a:r>
            <a:r>
              <a:rPr lang="en-US" sz="2400" b="1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ignore the </a:t>
            </a:r>
            <a:r>
              <a:rPr lang="en-US" sz="24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real world outside.</a:t>
            </a: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460" y="3483429"/>
            <a:ext cx="697665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b="1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Cyber </a:t>
            </a:r>
            <a:r>
              <a:rPr lang="en-US" sz="24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Bullying And Online </a:t>
            </a:r>
            <a:r>
              <a:rPr lang="en-US" sz="2400" b="1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Harassment</a:t>
            </a:r>
          </a:p>
          <a:p>
            <a:pPr marL="457200" indent="-457200">
              <a:buAutoNum type="arabicPeriod"/>
            </a:pPr>
            <a:endParaRPr lang="en-US" sz="2400" b="1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457200" indent="-457200">
              <a:buAutoNum type="arabicPeriod" startAt="2"/>
            </a:pPr>
            <a:r>
              <a:rPr lang="en-US" sz="2400" b="1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Influence </a:t>
            </a:r>
            <a:r>
              <a:rPr lang="en-US" sz="24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Of Advertisements On </a:t>
            </a:r>
            <a:r>
              <a:rPr lang="en-US" sz="2400" b="1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Buying</a:t>
            </a:r>
          </a:p>
          <a:p>
            <a:pPr marL="457200" indent="-457200">
              <a:buAutoNum type="arabicPeriod" startAt="2"/>
            </a:pPr>
            <a:endParaRPr lang="en-US" sz="2400" b="1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457200" indent="-457200">
              <a:buAutoNum type="arabicPeriod" startAt="3"/>
            </a:pPr>
            <a:r>
              <a:rPr lang="en-US" sz="2400" b="1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Relationships</a:t>
            </a:r>
          </a:p>
          <a:p>
            <a:pPr marL="457200" indent="-457200">
              <a:buAutoNum type="arabicPeriod" startAt="3"/>
            </a:pPr>
            <a:endParaRPr lang="en-US" sz="2400" b="1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r>
              <a:rPr lang="en-US" sz="2400" b="1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4.  </a:t>
            </a:r>
            <a:r>
              <a:rPr lang="en-US" sz="24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ISIS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1770" y="2383475"/>
            <a:ext cx="3628572" cy="2199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1435" y="4674779"/>
            <a:ext cx="3764735" cy="218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14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Negative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5771" y="2090057"/>
            <a:ext cx="878114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1. Cyber Bullying and</a:t>
            </a:r>
          </a:p>
          <a:p>
            <a:r>
              <a:rPr lang="en-US" sz="32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Online Harassment :</a:t>
            </a:r>
            <a:endParaRPr lang="en-US" sz="32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5771" y="3439886"/>
            <a:ext cx="65749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Cyber bullying or online harassment is when a</a:t>
            </a:r>
          </a:p>
          <a:p>
            <a:r>
              <a:rPr lang="en-US" sz="20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person is </a:t>
            </a:r>
            <a:r>
              <a:rPr lang="en-US" sz="2000" b="1" dirty="0">
                <a:solidFill>
                  <a:srgbClr val="FF0000"/>
                </a:solidFill>
                <a:latin typeface="Adobe Garamond Pro Bold" panose="02020702060506020403" pitchFamily="18" charset="0"/>
              </a:rPr>
              <a:t>tormented, threatened, harassed</a:t>
            </a:r>
            <a:r>
              <a:rPr lang="en-US" sz="20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, </a:t>
            </a:r>
            <a:endParaRPr lang="en-US" sz="2000" b="1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Adobe Garamond Pro Bold" panose="02020702060506020403" pitchFamily="18" charset="0"/>
              </a:rPr>
              <a:t>humiliated</a:t>
            </a:r>
            <a:r>
              <a:rPr lang="en-US" sz="2000" b="1" dirty="0" smtClean="0">
                <a:solidFill>
                  <a:srgbClr val="FF0000"/>
                </a:solidFill>
                <a:latin typeface="Adobe Garamond Pro Bold" panose="02020702060506020403" pitchFamily="18" charset="0"/>
              </a:rPr>
              <a:t>, embarrassed</a:t>
            </a:r>
            <a:r>
              <a:rPr lang="en-US" sz="2000" b="1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or otherwise</a:t>
            </a:r>
          </a:p>
          <a:p>
            <a:r>
              <a:rPr lang="en-US" sz="20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targeted by another person using the Internet,</a:t>
            </a:r>
          </a:p>
          <a:p>
            <a:r>
              <a:rPr lang="en-US" sz="20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interactive and digital technologies or mobile</a:t>
            </a:r>
          </a:p>
          <a:p>
            <a:r>
              <a:rPr lang="en-US" sz="20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phones.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82057" y="5651489"/>
            <a:ext cx="88972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  <a:latin typeface="Adobe Garamond Pro Bold" panose="02020702060506020403" pitchFamily="18" charset="0"/>
              </a:rPr>
              <a:t>“ What Goes Online Stays</a:t>
            </a:r>
            <a:endParaRPr lang="en-US" sz="6000" dirty="0">
              <a:solidFill>
                <a:srgbClr val="FF0000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5813" y="0"/>
            <a:ext cx="4648001" cy="30437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677" y="3265001"/>
            <a:ext cx="4105322" cy="271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77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Negative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" y="1915886"/>
            <a:ext cx="1076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2. </a:t>
            </a:r>
            <a:r>
              <a:rPr lang="en-US" sz="24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INFLUENCE OF ADVERTISEMENTS ON </a:t>
            </a:r>
            <a:r>
              <a:rPr lang="en-US" sz="2400" b="1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BUYING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    1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. Banner ads 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		2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Behavior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ads 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		3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. Demographic ads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372" y="2883767"/>
            <a:ext cx="8131205" cy="401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1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92879" y="1059905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Negative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38171" y="1799772"/>
            <a:ext cx="478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3. Relationships </a:t>
            </a:r>
            <a:r>
              <a:rPr lang="en-US" b="1" dirty="0"/>
              <a:t>: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75772" y="2530335"/>
            <a:ext cx="1119051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 smtClean="0">
                <a:solidFill>
                  <a:srgbClr val="FFFFFF"/>
                </a:solidFill>
                <a:latin typeface="Adobe Garamond Pro Bold" panose="02020702060506020403" pitchFamily="18" charset="0"/>
              </a:rPr>
              <a:t>People don’t speak to their parents on the phone so much any</a:t>
            </a:r>
          </a:p>
          <a:p>
            <a:r>
              <a:rPr lang="en-US" sz="2800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 </a:t>
            </a:r>
            <a:r>
              <a:rPr lang="en-US" sz="2800" dirty="0" smtClean="0">
                <a:solidFill>
                  <a:srgbClr val="FFFFFF"/>
                </a:solidFill>
                <a:latin typeface="Adobe Garamond Pro Bold" panose="02020702060506020403" pitchFamily="18" charset="0"/>
              </a:rPr>
              <a:t>    </a:t>
            </a:r>
            <a:r>
              <a:rPr lang="en-US" sz="2800" b="0" i="0" u="none" strike="noStrike" baseline="0" dirty="0" smtClean="0">
                <a:solidFill>
                  <a:srgbClr val="FFFFFF"/>
                </a:solidFill>
                <a:latin typeface="Adobe Garamond Pro Bold" panose="02020702060506020403" pitchFamily="18" charset="0"/>
              </a:rPr>
              <a:t>longer – they like statuses, share articles with each other and chat</a:t>
            </a:r>
          </a:p>
          <a:p>
            <a:r>
              <a:rPr lang="en-US" sz="2800" dirty="0">
                <a:solidFill>
                  <a:srgbClr val="FFFFFF"/>
                </a:solidFill>
                <a:latin typeface="Adobe Garamond Pro Bold" panose="02020702060506020403" pitchFamily="18" charset="0"/>
              </a:rPr>
              <a:t> </a:t>
            </a:r>
            <a:r>
              <a:rPr lang="en-US" sz="2800" dirty="0" smtClean="0">
                <a:solidFill>
                  <a:srgbClr val="FFFFFF"/>
                </a:solidFill>
                <a:latin typeface="Adobe Garamond Pro Bold" panose="02020702060506020403" pitchFamily="18" charset="0"/>
              </a:rPr>
              <a:t>    </a:t>
            </a:r>
            <a:r>
              <a:rPr lang="en-US" sz="2800" b="0" i="0" u="none" strike="noStrike" baseline="0" dirty="0" smtClean="0">
                <a:solidFill>
                  <a:srgbClr val="FFFFFF"/>
                </a:solidFill>
                <a:latin typeface="Adobe Garamond Pro Bold" panose="02020702060506020403" pitchFamily="18" charset="0"/>
              </a:rPr>
              <a:t>about trifles of the day.</a:t>
            </a:r>
            <a:endParaRPr lang="en-US" sz="2800" dirty="0">
              <a:latin typeface="Adobe Garamond Pro Bold" panose="02020702060506020403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2" y="4565174"/>
            <a:ext cx="3570514" cy="23703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5829" y="4401596"/>
            <a:ext cx="4186865" cy="24564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04573" y="4086818"/>
            <a:ext cx="2133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In 2010</a:t>
            </a:r>
            <a:endParaRPr lang="en-US" sz="28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628744" y="3915330"/>
            <a:ext cx="2133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In 2020</a:t>
            </a:r>
            <a:endParaRPr lang="en-US" sz="28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1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3798" y="1155731"/>
            <a:ext cx="106980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i="0" u="none" strike="noStrike" baseline="0" dirty="0" smtClean="0">
                <a:solidFill>
                  <a:srgbClr val="FFFFFF"/>
                </a:solidFill>
                <a:latin typeface="Calibri,Bold"/>
              </a:rPr>
              <a:t>The Ugly Side : </a:t>
            </a:r>
            <a:r>
              <a:rPr lang="en-US" sz="3200" b="1" i="1" u="none" strike="noStrike" baseline="0" dirty="0" smtClean="0">
                <a:solidFill>
                  <a:srgbClr val="FF0000"/>
                </a:solidFill>
                <a:latin typeface="Calibri,BoldItalic"/>
              </a:rPr>
              <a:t>‘War of Ideas’ </a:t>
            </a:r>
            <a:r>
              <a:rPr lang="en-US" sz="3200" b="1" i="0" u="none" strike="noStrike" baseline="0" dirty="0" smtClean="0">
                <a:solidFill>
                  <a:srgbClr val="FFFFFF"/>
                </a:solidFill>
                <a:latin typeface="Calibri,Bold"/>
              </a:rPr>
              <a:t>Through Social Media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1406884" y="1878371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Almost One year ago, the Islamic State in Iraq</a:t>
            </a:r>
          </a:p>
          <a:p>
            <a:r>
              <a:rPr lang="en-US" sz="20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and Syria seized Iraq’s second largest city,</a:t>
            </a:r>
          </a:p>
          <a:p>
            <a:r>
              <a:rPr lang="en-US" sz="20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Mosul—its first major land grab. Despite the</a:t>
            </a:r>
          </a:p>
          <a:p>
            <a:r>
              <a:rPr lang="en-US" sz="20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fact that they outnumbered the attacking ISIS</a:t>
            </a:r>
          </a:p>
          <a:p>
            <a:r>
              <a:rPr lang="en-US" sz="20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force by 15-to-1. </a:t>
            </a:r>
            <a:r>
              <a:rPr lang="en-US" sz="2000" b="1" i="0" u="none" strike="noStrike" baseline="0" dirty="0" smtClean="0">
                <a:solidFill>
                  <a:srgbClr val="FF0000"/>
                </a:solidFill>
                <a:latin typeface="Calibri,Bold"/>
              </a:rPr>
              <a:t>A militia of no more than</a:t>
            </a:r>
          </a:p>
          <a:p>
            <a:r>
              <a:rPr lang="en-US" sz="2000" b="1" i="0" u="none" strike="noStrike" baseline="0" dirty="0" smtClean="0">
                <a:solidFill>
                  <a:srgbClr val="FF0000"/>
                </a:solidFill>
                <a:latin typeface="Calibri,Bold"/>
              </a:rPr>
              <a:t>2,000 ISIS fighters captured a city of 1.5</a:t>
            </a:r>
          </a:p>
          <a:p>
            <a:r>
              <a:rPr lang="en-US" sz="2000" b="1" i="0" u="none" strike="noStrike" baseline="0" dirty="0" smtClean="0">
                <a:solidFill>
                  <a:srgbClr val="FF0000"/>
                </a:solidFill>
                <a:latin typeface="Calibri,Bold"/>
              </a:rPr>
              <a:t>million</a:t>
            </a:r>
            <a:r>
              <a:rPr lang="en-US" sz="2000" b="0" i="0" u="none" strike="noStrike" baseline="0" dirty="0" smtClean="0">
                <a:solidFill>
                  <a:srgbClr val="FF0000"/>
                </a:solidFill>
                <a:latin typeface="Calibri" panose="020F0502020204030204" pitchFamily="34" charset="0"/>
              </a:rPr>
              <a:t>.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10077"/>
          <a:stretch/>
        </p:blipFill>
        <p:spPr>
          <a:xfrm>
            <a:off x="6517695" y="1878371"/>
            <a:ext cx="3903562" cy="19703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25140"/>
            <a:ext cx="4886092" cy="27328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8043" y="4084599"/>
            <a:ext cx="4268871" cy="2813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831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48942" y="1386505"/>
            <a:ext cx="102689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u="none" strike="noStrike" baseline="0" dirty="0" smtClean="0">
                <a:solidFill>
                  <a:srgbClr val="FFFFFF"/>
                </a:solidFill>
                <a:latin typeface="Calibri,Bold"/>
              </a:rPr>
              <a:t>The Ugly Side : </a:t>
            </a:r>
            <a:r>
              <a:rPr lang="en-US" sz="3200" b="1" i="1" u="none" strike="noStrike" baseline="0" dirty="0" smtClean="0">
                <a:solidFill>
                  <a:srgbClr val="FF0000"/>
                </a:solidFill>
                <a:latin typeface="Calibri,BoldItalic"/>
              </a:rPr>
              <a:t>‘War of Ideas’ </a:t>
            </a:r>
            <a:r>
              <a:rPr lang="en-US" sz="3200" b="1" i="0" u="none" strike="noStrike" baseline="0" dirty="0" smtClean="0">
                <a:solidFill>
                  <a:srgbClr val="FFFFFF"/>
                </a:solidFill>
                <a:latin typeface="Calibri,Bold"/>
              </a:rPr>
              <a:t>Through Social Media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5878286" y="2018957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Now ISIS is using social media to expand its</a:t>
            </a:r>
          </a:p>
          <a:p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war far beyond its borders.</a:t>
            </a:r>
          </a:p>
          <a:p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Uploading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</a:rPr>
              <a:t>videos on YouTube</a:t>
            </a:r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, passing</a:t>
            </a:r>
          </a:p>
          <a:p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violated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</a:rPr>
              <a:t>images through </a:t>
            </a:r>
            <a:r>
              <a:rPr lang="en-US" sz="2400" dirty="0" err="1">
                <a:solidFill>
                  <a:srgbClr val="FF0000"/>
                </a:solidFill>
                <a:latin typeface="Calibri" panose="020F0502020204030204" pitchFamily="34" charset="0"/>
              </a:rPr>
              <a:t>Instagram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&amp;</a:t>
            </a:r>
          </a:p>
          <a:p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influencing teenagers through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</a:rPr>
              <a:t>Twitter and</a:t>
            </a:r>
          </a:p>
          <a:p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</a:rPr>
              <a:t>Facebook </a:t>
            </a:r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,creating </a:t>
            </a:r>
            <a:r>
              <a:rPr lang="en-US" sz="2400" dirty="0" err="1">
                <a:solidFill>
                  <a:srgbClr val="FF0000"/>
                </a:solidFill>
                <a:latin typeface="Calibri" panose="020F0502020204030204" pitchFamily="34" charset="0"/>
              </a:rPr>
              <a:t>WhatsApp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</a:rPr>
              <a:t> Group </a:t>
            </a:r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are</a:t>
            </a:r>
          </a:p>
          <a:p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now the recent activities done by them.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815" y="2090556"/>
            <a:ext cx="3940013" cy="260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036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032240" y="5144588"/>
            <a:ext cx="10160000" cy="1397000"/>
          </a:xfrm>
        </p:spPr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309" y="35032"/>
            <a:ext cx="9052560" cy="6822968"/>
          </a:xfrm>
        </p:spPr>
      </p:pic>
    </p:spTree>
    <p:extLst>
      <p:ext uri="{BB962C8B-B14F-4D97-AF65-F5344CB8AC3E}">
        <p14:creationId xmlns:p14="http://schemas.microsoft.com/office/powerpoint/2010/main" val="254436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37"/>
            <a:ext cx="12192000" cy="684936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41576" y="1168791"/>
            <a:ext cx="29738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i="0" u="none" strike="noStrike" baseline="0" dirty="0" smtClean="0">
                <a:solidFill>
                  <a:srgbClr val="00B1F1"/>
                </a:solidFill>
                <a:latin typeface="Calibri,Bold"/>
              </a:rPr>
              <a:t>Conclusion</a:t>
            </a:r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522514" y="2012354"/>
            <a:ext cx="1097279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It is up to each user to use social sites wisely to enhance their</a:t>
            </a:r>
          </a:p>
          <a:p>
            <a:r>
              <a:rPr lang="en-US" sz="24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     professional and social life, and exercise caution to ensure they do</a:t>
            </a:r>
          </a:p>
          <a:p>
            <a:r>
              <a:rPr lang="en-US" sz="24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     not fall victim to online dangers.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i="0" u="none" strike="noStrike" baseline="0" dirty="0" smtClean="0">
              <a:solidFill>
                <a:srgbClr val="FFFFFF"/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In the end, if you can keep your own life </a:t>
            </a:r>
            <a:r>
              <a:rPr lang="en-US" sz="2400" b="0" i="0" u="none" strike="noStrike" baseline="0" dirty="0" err="1" smtClean="0">
                <a:solidFill>
                  <a:srgbClr val="FFFFFF"/>
                </a:solidFill>
                <a:latin typeface="Calibri" panose="020F0502020204030204" pitchFamily="34" charset="0"/>
              </a:rPr>
              <a:t>centred</a:t>
            </a:r>
            <a:r>
              <a:rPr lang="en-US" sz="24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 in reality and</a:t>
            </a:r>
          </a:p>
          <a:p>
            <a:r>
              <a:rPr lang="en-US" sz="2400" dirty="0">
                <a:solidFill>
                  <a:srgbClr val="FFFFFF"/>
                </a:solidFill>
                <a:latin typeface="Calibri" panose="020F0502020204030204" pitchFamily="34" charset="0"/>
              </a:rPr>
              <a:t> </a:t>
            </a:r>
            <a:r>
              <a:rPr lang="en-US" sz="2400" dirty="0" smtClean="0">
                <a:solidFill>
                  <a:srgbClr val="FFFFFF"/>
                </a:solidFill>
                <a:latin typeface="Calibri" panose="020F0502020204030204" pitchFamily="34" charset="0"/>
              </a:rPr>
              <a:t>    </a:t>
            </a:r>
            <a:r>
              <a:rPr lang="en-US" sz="24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use social networking as a small part of it, you should be </a:t>
            </a:r>
            <a:r>
              <a:rPr lang="en-US" sz="2400" b="1" i="1" u="none" strike="noStrike" baseline="0" dirty="0" smtClean="0">
                <a:solidFill>
                  <a:srgbClr val="FFFFFF"/>
                </a:solidFill>
                <a:latin typeface="Calibri,BoldItalic"/>
              </a:rPr>
              <a:t>just fine</a:t>
            </a:r>
            <a:r>
              <a:rPr lang="en-US" sz="24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i="0" u="none" strike="noStrike" baseline="0" dirty="0" smtClean="0">
              <a:solidFill>
                <a:srgbClr val="FFFFFF"/>
              </a:solidFill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For those who can’t, it might be time to turn off the computer for</a:t>
            </a:r>
          </a:p>
          <a:p>
            <a:r>
              <a:rPr lang="en-US" sz="2400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     a bit and go for a walk</a:t>
            </a:r>
            <a:r>
              <a:rPr lang="en-US" b="0" i="0" u="none" strike="noStrike" baseline="0" dirty="0" smtClean="0">
                <a:solidFill>
                  <a:srgbClr val="FFFFFF"/>
                </a:solidFill>
                <a:latin typeface="Calibri" panose="020F0502020204030204" pitchFamily="34" charset="0"/>
              </a:rPr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1714" y="2225268"/>
            <a:ext cx="2830286" cy="279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0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497" y="1168400"/>
            <a:ext cx="9102778" cy="51017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582" y="-1025925"/>
            <a:ext cx="4886092" cy="336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13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672752" y="5092459"/>
            <a:ext cx="5328592" cy="2119121"/>
          </a:xfrm>
        </p:spPr>
        <p:txBody>
          <a:bodyPr/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9823" y="5092459"/>
            <a:ext cx="6768752" cy="465797"/>
          </a:xfrm>
        </p:spPr>
        <p:txBody>
          <a:bodyPr>
            <a:normAutofit/>
          </a:bodyPr>
          <a:lstStyle/>
          <a:p>
            <a:r>
              <a:rPr lang="en-US" sz="100" dirty="0" smtClean="0">
                <a:latin typeface="Trebuchet MS" panose="020B0603020202020204" pitchFamily="34" charset="0"/>
              </a:rPr>
              <a:t>.</a:t>
            </a:r>
            <a:endParaRPr lang="en-US" sz="100" dirty="0">
              <a:latin typeface="Trebuchet MS" panose="020B0603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20786" y="1371600"/>
            <a:ext cx="5829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According to a Poll</a:t>
            </a:r>
            <a:endParaRPr lang="en-US" sz="5400" b="1" dirty="0">
              <a:solidFill>
                <a:srgbClr val="00B0F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3914" y="2628900"/>
            <a:ext cx="95685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22% of teenager log on to their favorite social media site more than 10 times a day.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More than half of adolescents log on to a social media site more than once a day.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Seventy-five percent of teenagers now own cell </a:t>
            </a:r>
          </a:p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ea typeface="Adobe Gothic Std B" panose="020B0800000000000000" pitchFamily="34" charset="-128"/>
                <a:cs typeface="Arial" panose="020B0604020202020204" pitchFamily="34" charset="0"/>
              </a:rPr>
              <a:t>    phones.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ea typeface="Adobe Gothic Std B" panose="020B0800000000000000" pitchFamily="34" charset="-128"/>
              <a:cs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8" r="41088"/>
          <a:stretch/>
        </p:blipFill>
        <p:spPr>
          <a:xfrm>
            <a:off x="7709892" y="3783062"/>
            <a:ext cx="4163786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36683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024743"/>
            <a:ext cx="1111975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We are all aware that social media has had a tremendous impact on our culture, in business, on the world- at large.</a:t>
            </a:r>
          </a:p>
          <a:p>
            <a:endParaRPr lang="en-US" sz="2800" dirty="0" smtClean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What are some of the real powers, both positive and </a:t>
            </a:r>
            <a:r>
              <a:rPr lang="en-US" sz="2800" dirty="0" err="1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negativce</a:t>
            </a:r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 that social media has vested in our hands?</a:t>
            </a:r>
            <a:endParaRPr lang="en-US" sz="28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667902298"/>
              </p:ext>
            </p:extLst>
          </p:nvPr>
        </p:nvGraphicFramePr>
        <p:xfrm>
          <a:off x="4751614" y="3843907"/>
          <a:ext cx="3808185" cy="2986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68" t="16681" b="18497"/>
          <a:stretch/>
        </p:blipFill>
        <p:spPr>
          <a:xfrm>
            <a:off x="244928" y="4271512"/>
            <a:ext cx="3837216" cy="23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58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129"/>
            <a:ext cx="12191999" cy="687912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3528" y="2628900"/>
            <a:ext cx="44413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Children &amp; Adolescents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Enhanced Learning opportunities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Health Information and Issues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Powers in Business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Power in Politics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Non-Profit organization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Other Powers</a:t>
            </a: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427" y="3774981"/>
            <a:ext cx="3347357" cy="28220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Positive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00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1460" y="2271950"/>
            <a:ext cx="1037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1. Children &amp; Adolescents :</a:t>
            </a: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4340" y="3200400"/>
            <a:ext cx="96926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Enhancement of individual and collective creativity through development and sharing.</a:t>
            </a:r>
          </a:p>
          <a:p>
            <a:pPr marL="457200" indent="-457200">
              <a:buFont typeface="+mj-lt"/>
              <a:buAutoNum type="alphaLcParenR"/>
            </a:pPr>
            <a:endParaRPr lang="en-US" sz="2400" dirty="0" smtClean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457200" indent="-457200">
              <a:buFont typeface="+mj-lt"/>
              <a:buAutoNum type="alphaLcParenR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Growth of ideas from creation of blogs, video etc.</a:t>
            </a:r>
          </a:p>
          <a:p>
            <a:pPr marL="457200" indent="-457200">
              <a:buFont typeface="+mj-lt"/>
              <a:buAutoNum type="alphaLcParenR"/>
            </a:pPr>
            <a:endParaRPr lang="en-US" sz="2400" dirty="0" smtClean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457200" indent="-457200">
              <a:buFont typeface="+mj-lt"/>
              <a:buAutoNum type="alphaLcParenR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Opportunities for community engagement.</a:t>
            </a:r>
          </a:p>
          <a:p>
            <a:pPr marL="457200" indent="-457200">
              <a:buFont typeface="+mj-lt"/>
              <a:buAutoNum type="alphaLcParenR"/>
            </a:pPr>
            <a:endParaRPr lang="en-US" sz="2400" dirty="0" smtClean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457200" indent="-457200">
              <a:buFont typeface="+mj-lt"/>
              <a:buAutoNum type="alphaLcParenR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Fostering of one’s individual identify and unique social skill.</a:t>
            </a: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6" b="63275"/>
          <a:stretch/>
        </p:blipFill>
        <p:spPr>
          <a:xfrm>
            <a:off x="8037357" y="333091"/>
            <a:ext cx="3292759" cy="21862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98" t="52394" r="3432" b="14204"/>
          <a:stretch/>
        </p:blipFill>
        <p:spPr>
          <a:xfrm>
            <a:off x="7334615" y="3706256"/>
            <a:ext cx="3226705" cy="211660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Positive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12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132"/>
            <a:ext cx="12191999" cy="68821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Positive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2880" y="2331720"/>
            <a:ext cx="9646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2. Enhanced Learning Opportunities:</a:t>
            </a:r>
            <a:endParaRPr lang="en-US" sz="28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662" y="3060560"/>
            <a:ext cx="104509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Students are using social media to connect with one another on homework and group projects.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Some schools successfully use blogs as teaching tools.</a:t>
            </a: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2429" y="46514"/>
            <a:ext cx="3417661" cy="28084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80" y="4630220"/>
            <a:ext cx="4923065" cy="20512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7" t="3164" r="2824" b="3806"/>
          <a:stretch/>
        </p:blipFill>
        <p:spPr>
          <a:xfrm>
            <a:off x="7478485" y="4232949"/>
            <a:ext cx="4702629" cy="262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0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Positive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2880" y="2331720"/>
            <a:ext cx="9646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3. Health Information and Uses:</a:t>
            </a:r>
            <a:endParaRPr lang="en-US" sz="28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662" y="3060560"/>
            <a:ext cx="104509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Social Media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helps to anonymously get information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     about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health issues. </a:t>
            </a:r>
            <a:endParaRPr lang="en-US" sz="2400" dirty="0" smtClean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A tool for creating awareness.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A tool to develop </a:t>
            </a:r>
            <a:r>
              <a:rPr lang="en-US" sz="2400" b="1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supportive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 networks of people</a:t>
            </a:r>
          </a:p>
          <a:p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    with </a:t>
            </a: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similar conditions.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3430" y="-49386"/>
            <a:ext cx="3260271" cy="22476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244" y="4695867"/>
            <a:ext cx="4583112" cy="216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62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1460" y="1074420"/>
            <a:ext cx="4206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dobe Garamond Pro Bold" panose="02020702060506020403" pitchFamily="18" charset="0"/>
              </a:rPr>
              <a:t>Positive Powers</a:t>
            </a:r>
            <a:endParaRPr lang="en-US" sz="3200" dirty="0">
              <a:solidFill>
                <a:srgbClr val="00B0F0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2880" y="2331720"/>
            <a:ext cx="9646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dobe Garamond Pro Bold" panose="02020702060506020403" pitchFamily="18" charset="0"/>
              </a:rPr>
              <a:t>4. Power in Business:</a:t>
            </a:r>
            <a:endParaRPr lang="en-US" sz="28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7662" y="3060560"/>
            <a:ext cx="104509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Communication between people and businesses.</a:t>
            </a:r>
          </a:p>
          <a:p>
            <a:endParaRPr lang="en-US" sz="2400" dirty="0" smtClean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endParaRPr lang="en-US" sz="2400" dirty="0">
              <a:solidFill>
                <a:schemeClr val="bg1"/>
              </a:solidFill>
              <a:latin typeface="Adobe Garamond Pro Bold" panose="020207020605060204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It is a cheap and effective means to enhance brand</a:t>
            </a:r>
          </a:p>
          <a:p>
            <a:r>
              <a:rPr lang="en-US" sz="2400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image and popularity.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9972" y="1760890"/>
            <a:ext cx="2771775" cy="8191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423" y="3150870"/>
            <a:ext cx="2428875" cy="1066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423" y="4675959"/>
            <a:ext cx="2095500" cy="18573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585" y="4871093"/>
            <a:ext cx="2590800" cy="1790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61" y="4998380"/>
            <a:ext cx="3067050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06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theme/theme1.xml><?xml version="1.0" encoding="utf-8"?>
<a:theme xmlns:a="http://schemas.openxmlformats.org/drawingml/2006/main" name="Books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787940.potx" id="{9A4E33EC-D715-440E-9062-8AFA4CC9E341}" vid="{0DFBCB81-4ACA-49F1-BA1C-2B43B27F1FC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787</Words>
  <Application>Microsoft Office PowerPoint</Application>
  <PresentationFormat>Widescreen</PresentationFormat>
  <Paragraphs>142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Adobe Gothic Std B</vt:lpstr>
      <vt:lpstr>Adobe Garamond Pro Bold</vt:lpstr>
      <vt:lpstr>Arial</vt:lpstr>
      <vt:lpstr>Calibri</vt:lpstr>
      <vt:lpstr>Calibri,Bold</vt:lpstr>
      <vt:lpstr>Calibri,BoldItalic</vt:lpstr>
      <vt:lpstr>Century Gothic</vt:lpstr>
      <vt:lpstr>Trebuchet MS</vt:lpstr>
      <vt:lpstr>Wingdings</vt:lpstr>
      <vt:lpstr>Books 16x9</vt:lpstr>
      <vt:lpstr>a</vt:lpstr>
      <vt:lpstr>.</vt:lpstr>
      <vt:lpstr>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</dc:title>
  <dc:creator>Microsoft account</dc:creator>
  <cp:lastModifiedBy>Microsoft account</cp:lastModifiedBy>
  <cp:revision>138</cp:revision>
  <dcterms:created xsi:type="dcterms:W3CDTF">2021-03-09T14:33:27Z</dcterms:created>
  <dcterms:modified xsi:type="dcterms:W3CDTF">2021-03-10T02:43:34Z</dcterms:modified>
</cp:coreProperties>
</file>

<file path=docProps/thumbnail.jpeg>
</file>